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75" r:id="rId3"/>
    <p:sldId id="262" r:id="rId4"/>
    <p:sldId id="263" r:id="rId5"/>
    <p:sldId id="259" r:id="rId6"/>
    <p:sldId id="264" r:id="rId7"/>
    <p:sldId id="265" r:id="rId8"/>
    <p:sldId id="266" r:id="rId9"/>
    <p:sldId id="276" r:id="rId10"/>
    <p:sldId id="267" r:id="rId11"/>
    <p:sldId id="268" r:id="rId12"/>
    <p:sldId id="269" r:id="rId13"/>
    <p:sldId id="270" r:id="rId14"/>
    <p:sldId id="271" r:id="rId15"/>
    <p:sldId id="272" r:id="rId16"/>
    <p:sldId id="273" r:id="rId17"/>
    <p:sldId id="274" r:id="rId18"/>
    <p:sldId id="277" r:id="rId19"/>
    <p:sldId id="257" r:id="rId20"/>
    <p:sldId id="278" r:id="rId21"/>
    <p:sldId id="279" r:id="rId22"/>
    <p:sldId id="280" r:id="rId2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FF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3122" autoAdjust="0"/>
  </p:normalViewPr>
  <p:slideViewPr>
    <p:cSldViewPr>
      <p:cViewPr varScale="1">
        <p:scale>
          <a:sx n="81" d="100"/>
          <a:sy n="81" d="100"/>
        </p:scale>
        <p:origin x="-51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7E11E7-E769-4151-9683-EA2B315B0820}" type="datetimeFigureOut">
              <a:rPr lang="es-ES" smtClean="0"/>
              <a:pPr/>
              <a:t>16/04/2012</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3BFF80-6BC9-4904-9D18-FE16D26A8DFB}"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F53BFF80-6BC9-4904-9D18-FE16D26A8DFB}" type="slidenum">
              <a:rPr lang="es-ES" smtClean="0"/>
              <a:pPr/>
              <a:t>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8" name="27 Marcador de fecha"/>
          <p:cNvSpPr>
            <a:spLocks noGrp="1"/>
          </p:cNvSpPr>
          <p:nvPr>
            <p:ph type="dt" sz="half" idx="10"/>
          </p:nvPr>
        </p:nvSpPr>
        <p:spPr/>
        <p:txBody>
          <a:bodyPr/>
          <a:lstStyle>
            <a:extLst/>
          </a:lstStyle>
          <a:p>
            <a:fld id="{5C841E4F-D922-402D-A10A-CF76CDFCBEA7}" type="datetimeFigureOut">
              <a:rPr lang="es-ES" smtClean="0"/>
              <a:pPr/>
              <a:t>16/04/2012</a:t>
            </a:fld>
            <a:endParaRPr lang="es-ES" dirty="0"/>
          </a:p>
        </p:txBody>
      </p:sp>
      <p:sp>
        <p:nvSpPr>
          <p:cNvPr id="17" name="16 Marcador de pie de página"/>
          <p:cNvSpPr>
            <a:spLocks noGrp="1"/>
          </p:cNvSpPr>
          <p:nvPr>
            <p:ph type="ftr" sz="quarter" idx="11"/>
          </p:nvPr>
        </p:nvSpPr>
        <p:spPr/>
        <p:txBody>
          <a:bodyPr/>
          <a:lstStyle>
            <a:extLst/>
          </a:lstStyle>
          <a:p>
            <a:endParaRPr lang="es-ES" dirty="0"/>
          </a:p>
        </p:txBody>
      </p:sp>
      <p:sp>
        <p:nvSpPr>
          <p:cNvPr id="29" name="28 Marcador de número de diapositiva"/>
          <p:cNvSpPr>
            <a:spLocks noGrp="1"/>
          </p:cNvSpPr>
          <p:nvPr>
            <p:ph type="sldNum" sz="quarter" idx="12"/>
          </p:nvPr>
        </p:nvSpPr>
        <p:spPr/>
        <p:txBody>
          <a:bodyPr/>
          <a:lstStyle>
            <a:extLst/>
          </a:lstStyle>
          <a:p>
            <a:fld id="{1614EFE9-4926-47EC-A9DC-4469B89E96CF}" type="slidenum">
              <a:rPr lang="es-ES" smtClean="0"/>
              <a:pPr/>
              <a:t>‹Nº›</a:t>
            </a:fld>
            <a:endParaRPr lang="es-ES" dirty="0"/>
          </a:p>
        </p:txBody>
      </p:sp>
      <p:sp>
        <p:nvSpPr>
          <p:cNvPr id="32" name="31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38 Rectángulo"/>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39 Rectángulo"/>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40 Rectángulo"/>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41 Rectángulo"/>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Título"/>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56" name="55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64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65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66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C841E4F-D922-402D-A10A-CF76CDFCBEA7}" type="datetimeFigureOut">
              <a:rPr lang="es-ES" smtClean="0"/>
              <a:pPr/>
              <a:t>16/04/2012</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1614EFE9-4926-47EC-A9DC-4469B89E96CF}"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9"/>
            <a:ext cx="1981200" cy="5851525"/>
          </a:xfrm>
        </p:spPr>
        <p:txBody>
          <a:bodyPr vert="eaVert" anchor="ct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609600" y="274639"/>
            <a:ext cx="58674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C841E4F-D922-402D-A10A-CF76CDFCBEA7}" type="datetimeFigureOut">
              <a:rPr lang="es-ES" smtClean="0"/>
              <a:pPr/>
              <a:t>16/04/2012</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1614EFE9-4926-47EC-A9DC-4469B89E96CF}"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5C841E4F-D922-402D-A10A-CF76CDFCBEA7}" type="datetimeFigureOut">
              <a:rPr lang="es-ES" smtClean="0"/>
              <a:pPr/>
              <a:t>16/04/2012</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1614EFE9-4926-47EC-A9DC-4469B89E96CF}"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14" name="13 Forma libre"/>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14 Forma libre"/>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12 Forma libre"/>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15 Forma libre"/>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16 Forma libre"/>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17 Forma libre"/>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18 Forma libre"/>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19 Forma libre"/>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20 Forma libre"/>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21 Forma libre"/>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22 Forma libre"/>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23 Forma libre"/>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24 Forma libre"/>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25 Forma libre"/>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26 Forma libre"/>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2 Marcador de texto"/>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5C841E4F-D922-402D-A10A-CF76CDFCBEA7}" type="datetimeFigureOut">
              <a:rPr lang="es-ES" smtClean="0"/>
              <a:pPr/>
              <a:t>16/04/2012</a:t>
            </a:fld>
            <a:endParaRPr lang="es-ES" dirty="0"/>
          </a:p>
        </p:txBody>
      </p:sp>
      <p:sp>
        <p:nvSpPr>
          <p:cNvPr id="5" name="4 Marcador de pie de página"/>
          <p:cNvSpPr>
            <a:spLocks noGrp="1"/>
          </p:cNvSpPr>
          <p:nvPr>
            <p:ph type="ftr" sz="quarter" idx="11"/>
          </p:nvPr>
        </p:nvSpPr>
        <p:spPr/>
        <p:txBody>
          <a:bodyPr/>
          <a:lstStyle>
            <a:extLst/>
          </a:lstStyle>
          <a:p>
            <a:endParaRPr lang="es-ES" dirty="0"/>
          </a:p>
        </p:txBody>
      </p:sp>
      <p:sp>
        <p:nvSpPr>
          <p:cNvPr id="6" name="5 Marcador de número de diapositiva"/>
          <p:cNvSpPr>
            <a:spLocks noGrp="1"/>
          </p:cNvSpPr>
          <p:nvPr>
            <p:ph type="sldNum" sz="quarter" idx="12"/>
          </p:nvPr>
        </p:nvSpPr>
        <p:spPr/>
        <p:txBody>
          <a:bodyPr/>
          <a:lstStyle>
            <a:extLst/>
          </a:lstStyle>
          <a:p>
            <a:fld id="{1614EFE9-4926-47EC-A9DC-4469B89E96CF}" type="slidenum">
              <a:rPr lang="es-ES" smtClean="0"/>
              <a:pPr/>
              <a:t>‹Nº›</a:t>
            </a:fld>
            <a:endParaRPr lang="es-ES" dirty="0"/>
          </a:p>
        </p:txBody>
      </p:sp>
      <p:sp>
        <p:nvSpPr>
          <p:cNvPr id="7" name="6 Rectángulo"/>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s-ES" smtClean="0"/>
              <a:t>Haga clic para modificar el estilo de título del patrón</a:t>
            </a:r>
            <a:endParaRPr kumimoji="0" lang="en-US"/>
          </a:p>
        </p:txBody>
      </p:sp>
      <p:sp>
        <p:nvSpPr>
          <p:cNvPr id="8" name="7 Rectángulo"/>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Rectángulo"/>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2064"/>
            <a:ext cx="8229600" cy="9144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C841E4F-D922-402D-A10A-CF76CDFCBEA7}" type="datetimeFigureOut">
              <a:rPr lang="es-ES" smtClean="0"/>
              <a:pPr/>
              <a:t>16/04/2012</a:t>
            </a:fld>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1614EFE9-4926-47EC-A9DC-4469B89E96CF}"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5" name="24 Rectángulo"/>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1 Título"/>
          <p:cNvSpPr>
            <a:spLocks noGrp="1"/>
          </p:cNvSpPr>
          <p:nvPr>
            <p:ph type="title"/>
          </p:nvPr>
        </p:nvSpPr>
        <p:spPr>
          <a:xfrm>
            <a:off x="504824" y="512064"/>
            <a:ext cx="7772400" cy="914400"/>
          </a:xfrm>
        </p:spPr>
        <p:txBody>
          <a:bodyPr anchor="t"/>
          <a:lstStyle>
            <a:lvl1pPr>
              <a:defRPr sz="400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5C841E4F-D922-402D-A10A-CF76CDFCBEA7}" type="datetimeFigureOut">
              <a:rPr lang="es-ES" smtClean="0"/>
              <a:pPr/>
              <a:t>16/04/2012</a:t>
            </a:fld>
            <a:endParaRPr lang="es-ES" dirty="0"/>
          </a:p>
        </p:txBody>
      </p:sp>
      <p:sp>
        <p:nvSpPr>
          <p:cNvPr id="8" name="7 Marcador de pie de página"/>
          <p:cNvSpPr>
            <a:spLocks noGrp="1"/>
          </p:cNvSpPr>
          <p:nvPr>
            <p:ph type="ftr" sz="quarter" idx="11"/>
          </p:nvPr>
        </p:nvSpPr>
        <p:spPr/>
        <p:txBody>
          <a:bodyPr/>
          <a:lstStyle>
            <a:extLst/>
          </a:lstStyle>
          <a:p>
            <a:endParaRPr lang="es-ES" dirty="0"/>
          </a:p>
        </p:txBody>
      </p:sp>
      <p:sp>
        <p:nvSpPr>
          <p:cNvPr id="9" name="8 Marcador de número de diapositiva"/>
          <p:cNvSpPr>
            <a:spLocks noGrp="1"/>
          </p:cNvSpPr>
          <p:nvPr>
            <p:ph type="sldNum" sz="quarter" idx="12"/>
          </p:nvPr>
        </p:nvSpPr>
        <p:spPr/>
        <p:txBody>
          <a:bodyPr/>
          <a:lstStyle>
            <a:extLst/>
          </a:lstStyle>
          <a:p>
            <a:fld id="{1614EFE9-4926-47EC-A9DC-4469B89E96CF}" type="slidenum">
              <a:rPr lang="es-ES" smtClean="0"/>
              <a:pPr/>
              <a:t>‹Nº›</a:t>
            </a:fld>
            <a:endParaRPr lang="es-ES" dirty="0"/>
          </a:p>
        </p:txBody>
      </p:sp>
      <p:sp>
        <p:nvSpPr>
          <p:cNvPr id="16" name="15 Rectángulo"/>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17 Rectángulo"/>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18 Rectángulo"/>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19 Rectángulo"/>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20 Rectángulo"/>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Rectángulo"/>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28 Rectángulo"/>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29 Rectángulo"/>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512064"/>
            <a:ext cx="7772400" cy="914400"/>
          </a:xfrm>
        </p:spPr>
        <p:txBody>
          <a:bodyPr/>
          <a:lstStyle>
            <a:lvl1pPr>
              <a:defRPr sz="4000" cap="none" baseline="0"/>
            </a:lvl1pPr>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5C841E4F-D922-402D-A10A-CF76CDFCBEA7}" type="datetimeFigureOut">
              <a:rPr lang="es-ES" smtClean="0"/>
              <a:pPr/>
              <a:t>16/04/2012</a:t>
            </a:fld>
            <a:endParaRPr lang="es-ES" dirty="0"/>
          </a:p>
        </p:txBody>
      </p:sp>
      <p:sp>
        <p:nvSpPr>
          <p:cNvPr id="4" name="3 Marcador de pie de página"/>
          <p:cNvSpPr>
            <a:spLocks noGrp="1"/>
          </p:cNvSpPr>
          <p:nvPr>
            <p:ph type="ftr" sz="quarter" idx="11"/>
          </p:nvPr>
        </p:nvSpPr>
        <p:spPr/>
        <p:txBody>
          <a:bodyPr/>
          <a:lstStyle>
            <a:extLst/>
          </a:lstStyle>
          <a:p>
            <a:endParaRPr lang="es-ES" dirty="0"/>
          </a:p>
        </p:txBody>
      </p:sp>
      <p:sp>
        <p:nvSpPr>
          <p:cNvPr id="5" name="4 Marcador de número de diapositiva"/>
          <p:cNvSpPr>
            <a:spLocks noGrp="1"/>
          </p:cNvSpPr>
          <p:nvPr>
            <p:ph type="sldNum" sz="quarter" idx="12"/>
          </p:nvPr>
        </p:nvSpPr>
        <p:spPr/>
        <p:txBody>
          <a:bodyPr/>
          <a:lstStyle>
            <a:extLst/>
          </a:lstStyle>
          <a:p>
            <a:fld id="{1614EFE9-4926-47EC-A9DC-4469B89E96CF}"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5C841E4F-D922-402D-A10A-CF76CDFCBEA7}" type="datetimeFigureOut">
              <a:rPr lang="es-ES" smtClean="0"/>
              <a:pPr/>
              <a:t>16/04/2012</a:t>
            </a:fld>
            <a:endParaRPr lang="es-ES" dirty="0"/>
          </a:p>
        </p:txBody>
      </p:sp>
      <p:sp>
        <p:nvSpPr>
          <p:cNvPr id="3" name="2 Marcador de pie de página"/>
          <p:cNvSpPr>
            <a:spLocks noGrp="1"/>
          </p:cNvSpPr>
          <p:nvPr>
            <p:ph type="ftr" sz="quarter" idx="11"/>
          </p:nvPr>
        </p:nvSpPr>
        <p:spPr/>
        <p:txBody>
          <a:bodyPr/>
          <a:lstStyle>
            <a:extLst/>
          </a:lstStyle>
          <a:p>
            <a:endParaRPr lang="es-ES" dirty="0"/>
          </a:p>
        </p:txBody>
      </p:sp>
      <p:sp>
        <p:nvSpPr>
          <p:cNvPr id="4" name="3 Marcador de número de diapositiva"/>
          <p:cNvSpPr>
            <a:spLocks noGrp="1"/>
          </p:cNvSpPr>
          <p:nvPr>
            <p:ph type="sldNum" sz="quarter" idx="12"/>
          </p:nvPr>
        </p:nvSpPr>
        <p:spPr/>
        <p:txBody>
          <a:bodyPr/>
          <a:lstStyle>
            <a:extLst/>
          </a:lstStyle>
          <a:p>
            <a:fld id="{1614EFE9-4926-47EC-A9DC-4469B89E96CF}"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273050"/>
            <a:ext cx="8229600" cy="1162050"/>
          </a:xfrm>
        </p:spPr>
        <p:txBody>
          <a:bodyPr anchor="ctr"/>
          <a:lstStyle>
            <a:lvl1pPr algn="l">
              <a:buNone/>
              <a:defRPr sz="3600" b="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5C841E4F-D922-402D-A10A-CF76CDFCBEA7}" type="datetimeFigureOut">
              <a:rPr lang="es-ES" smtClean="0"/>
              <a:pPr/>
              <a:t>16/04/2012</a:t>
            </a:fld>
            <a:endParaRPr lang="es-ES" dirty="0"/>
          </a:p>
        </p:txBody>
      </p:sp>
      <p:sp>
        <p:nvSpPr>
          <p:cNvPr id="6" name="5 Marcador de pie de página"/>
          <p:cNvSpPr>
            <a:spLocks noGrp="1"/>
          </p:cNvSpPr>
          <p:nvPr>
            <p:ph type="ftr" sz="quarter" idx="11"/>
          </p:nvPr>
        </p:nvSpPr>
        <p:spPr/>
        <p:txBody>
          <a:bodyPr/>
          <a:lstStyle>
            <a:extLst/>
          </a:lstStyle>
          <a:p>
            <a:endParaRPr lang="es-ES" dirty="0"/>
          </a:p>
        </p:txBody>
      </p:sp>
      <p:sp>
        <p:nvSpPr>
          <p:cNvPr id="7" name="6 Marcador de número de diapositiva"/>
          <p:cNvSpPr>
            <a:spLocks noGrp="1"/>
          </p:cNvSpPr>
          <p:nvPr>
            <p:ph type="sldNum" sz="quarter" idx="12"/>
          </p:nvPr>
        </p:nvSpPr>
        <p:spPr/>
        <p:txBody>
          <a:bodyPr/>
          <a:lstStyle>
            <a:extLst/>
          </a:lstStyle>
          <a:p>
            <a:fld id="{1614EFE9-4926-47EC-A9DC-4469B89E96CF}"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7 Rectángulo"/>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8 Conector recto"/>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9 Grupo"/>
          <p:cNvGrpSpPr/>
          <p:nvPr/>
        </p:nvGrpSpPr>
        <p:grpSpPr>
          <a:xfrm rot="5400000">
            <a:off x="8514581" y="1219200"/>
            <a:ext cx="132763" cy="128466"/>
            <a:chOff x="6668087" y="1297746"/>
            <a:chExt cx="161840" cy="156602"/>
          </a:xfrm>
        </p:grpSpPr>
        <p:cxnSp>
          <p:nvCxnSpPr>
            <p:cNvPr id="15" name="14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15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16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1 Título"/>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s-ES" dirty="0" smtClean="0"/>
              <a:t>Haga clic en el icono para agregar una imagen</a:t>
            </a:r>
            <a:endParaRPr kumimoji="0" lang="en-US" dirty="0"/>
          </a:p>
        </p:txBody>
      </p:sp>
      <p:sp>
        <p:nvSpPr>
          <p:cNvPr id="4" name="3 Marcador de texto"/>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grpSp>
        <p:nvGrpSpPr>
          <p:cNvPr id="14" name="13 Grupo"/>
          <p:cNvGrpSpPr/>
          <p:nvPr/>
        </p:nvGrpSpPr>
        <p:grpSpPr>
          <a:xfrm rot="5400000">
            <a:off x="8666981" y="1371600"/>
            <a:ext cx="132763" cy="128466"/>
            <a:chOff x="6668087" y="1297746"/>
            <a:chExt cx="161840" cy="156602"/>
          </a:xfrm>
        </p:grpSpPr>
        <p:cxnSp>
          <p:nvCxnSpPr>
            <p:cNvPr id="11" name="10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11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12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17 Grupo"/>
          <p:cNvGrpSpPr/>
          <p:nvPr/>
        </p:nvGrpSpPr>
        <p:grpSpPr>
          <a:xfrm rot="5400000">
            <a:off x="8320088" y="1474763"/>
            <a:ext cx="132763" cy="128466"/>
            <a:chOff x="6668087" y="1297746"/>
            <a:chExt cx="161840" cy="156602"/>
          </a:xfrm>
        </p:grpSpPr>
        <p:cxnSp>
          <p:nvCxnSpPr>
            <p:cNvPr id="19" name="18 Conector recto"/>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19 Conector recto"/>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20 Conector recto"/>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4 Marcador de fecha"/>
          <p:cNvSpPr>
            <a:spLocks noGrp="1"/>
          </p:cNvSpPr>
          <p:nvPr>
            <p:ph type="dt" sz="half" idx="10"/>
          </p:nvPr>
        </p:nvSpPr>
        <p:spPr>
          <a:xfrm>
            <a:off x="6477000" y="55499"/>
            <a:ext cx="2133600" cy="365125"/>
          </a:xfrm>
        </p:spPr>
        <p:txBody>
          <a:bodyPr/>
          <a:lstStyle>
            <a:extLst/>
          </a:lstStyle>
          <a:p>
            <a:fld id="{5C841E4F-D922-402D-A10A-CF76CDFCBEA7}" type="datetimeFigureOut">
              <a:rPr lang="es-ES" smtClean="0"/>
              <a:pPr/>
              <a:t>16/04/2012</a:t>
            </a:fld>
            <a:endParaRPr lang="es-ES" dirty="0"/>
          </a:p>
        </p:txBody>
      </p:sp>
      <p:sp>
        <p:nvSpPr>
          <p:cNvPr id="6" name="5 Marcador de pie de página"/>
          <p:cNvSpPr>
            <a:spLocks noGrp="1"/>
          </p:cNvSpPr>
          <p:nvPr>
            <p:ph type="ftr" sz="quarter" idx="11"/>
          </p:nvPr>
        </p:nvSpPr>
        <p:spPr>
          <a:xfrm>
            <a:off x="914400" y="55499"/>
            <a:ext cx="5562600" cy="365125"/>
          </a:xfrm>
        </p:spPr>
        <p:txBody>
          <a:bodyPr/>
          <a:lstStyle>
            <a:extLst/>
          </a:lstStyle>
          <a:p>
            <a:endParaRPr lang="es-ES" dirty="0"/>
          </a:p>
        </p:txBody>
      </p:sp>
      <p:sp>
        <p:nvSpPr>
          <p:cNvPr id="7" name="6 Marcador de número de diapositiva"/>
          <p:cNvSpPr>
            <a:spLocks noGrp="1"/>
          </p:cNvSpPr>
          <p:nvPr>
            <p:ph type="sldNum" sz="quarter" idx="12"/>
          </p:nvPr>
        </p:nvSpPr>
        <p:spPr>
          <a:xfrm>
            <a:off x="8610600" y="55499"/>
            <a:ext cx="457200" cy="365125"/>
          </a:xfrm>
        </p:spPr>
        <p:txBody>
          <a:bodyPr/>
          <a:lstStyle>
            <a:extLst/>
          </a:lstStyle>
          <a:p>
            <a:fld id="{1614EFE9-4926-47EC-A9DC-4469B89E96CF}"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6 Rectángulo"/>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7 Rectángulo"/>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8 Rectángulo"/>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9 Rectángulo"/>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10 Rectángulo"/>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11 Rectángulo"/>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14 Rectángulo"/>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15 Rectángulo"/>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16 Rectángulo"/>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21 Marcador de título"/>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5C841E4F-D922-402D-A10A-CF76CDFCBEA7}" type="datetimeFigureOut">
              <a:rPr lang="es-ES" smtClean="0"/>
              <a:pPr/>
              <a:t>16/04/2012</a:t>
            </a:fld>
            <a:endParaRPr lang="es-ES" dirty="0"/>
          </a:p>
        </p:txBody>
      </p:sp>
      <p:sp>
        <p:nvSpPr>
          <p:cNvPr id="3" name="2 Marcador de pie de página"/>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s-ES" dirty="0"/>
          </a:p>
        </p:txBody>
      </p:sp>
      <p:sp>
        <p:nvSpPr>
          <p:cNvPr id="23" name="22 Marcador de número de diapositiva"/>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614EFE9-4926-47EC-A9DC-4469B89E96CF}" type="slidenum">
              <a:rPr lang="es-ES" smtClean="0"/>
              <a:pPr/>
              <a:t>‹Nº›</a:t>
            </a:fld>
            <a:endParaRPr lang="es-E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57158" y="142853"/>
            <a:ext cx="8215370" cy="357189"/>
          </a:xfrm>
        </p:spPr>
        <p:txBody>
          <a:bodyPr>
            <a:normAutofit fontScale="90000"/>
          </a:bodyPr>
          <a:lstStyle/>
          <a:p>
            <a:endParaRPr lang="es-ES" dirty="0"/>
          </a:p>
        </p:txBody>
      </p:sp>
      <p:sp>
        <p:nvSpPr>
          <p:cNvPr id="3" name="2 Subtítulo"/>
          <p:cNvSpPr>
            <a:spLocks noGrp="1"/>
          </p:cNvSpPr>
          <p:nvPr>
            <p:ph type="subTitle" idx="1"/>
          </p:nvPr>
        </p:nvSpPr>
        <p:spPr/>
        <p:txBody>
          <a:bodyPr/>
          <a:lstStyle/>
          <a:p>
            <a:endParaRPr lang="es-ES" dirty="0"/>
          </a:p>
        </p:txBody>
      </p:sp>
      <p:pic>
        <p:nvPicPr>
          <p:cNvPr id="4" name="3 Imagen" descr="http://winred.com/images/dell.h1.jpg"/>
          <p:cNvPicPr/>
          <p:nvPr/>
        </p:nvPicPr>
        <p:blipFill>
          <a:blip r:embed="rId3"/>
          <a:srcRect/>
          <a:stretch>
            <a:fillRect/>
          </a:stretch>
        </p:blipFill>
        <p:spPr bwMode="auto">
          <a:xfrm>
            <a:off x="0" y="0"/>
            <a:ext cx="9144000" cy="6857999"/>
          </a:xfrm>
          <a:prstGeom prst="rect">
            <a:avLst/>
          </a:prstGeom>
          <a:noFill/>
          <a:ln w="9525">
            <a:noFill/>
            <a:miter lim="800000"/>
            <a:headEnd/>
            <a:tailEnd/>
          </a:ln>
        </p:spPr>
      </p:pic>
      <p:sp>
        <p:nvSpPr>
          <p:cNvPr id="5" name="4 CuadroTexto"/>
          <p:cNvSpPr txBox="1"/>
          <p:nvPr/>
        </p:nvSpPr>
        <p:spPr>
          <a:xfrm>
            <a:off x="0" y="1142984"/>
            <a:ext cx="9144000" cy="4154984"/>
          </a:xfrm>
          <a:prstGeom prst="rect">
            <a:avLst/>
          </a:prstGeom>
          <a:noFill/>
        </p:spPr>
        <p:txBody>
          <a:bodyPr wrap="square" rtlCol="0">
            <a:spAutoFit/>
          </a:bodyPr>
          <a:lstStyle/>
          <a:p>
            <a:pPr algn="ctr"/>
            <a:r>
              <a:rPr lang="es-ES" sz="8800" b="1" dirty="0" smtClean="0">
                <a:solidFill>
                  <a:srgbClr val="FF66FF"/>
                </a:solidFill>
                <a:latin typeface="Broadway" pitchFamily="82" charset="0"/>
              </a:rPr>
              <a:t>SISTEMA DE INFORMACION DE DELL</a:t>
            </a:r>
            <a:endParaRPr lang="es-ES" sz="8800" b="1" dirty="0">
              <a:solidFill>
                <a:srgbClr val="FF66FF"/>
              </a:solidFill>
              <a:latin typeface="Broadway" pitchFamily="8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404665"/>
            <a:ext cx="7772400" cy="864095"/>
          </a:xfrm>
        </p:spPr>
        <p:txBody>
          <a:bodyPr/>
          <a:lstStyle/>
          <a:p>
            <a:r>
              <a:rPr lang="es-CO" b="1" dirty="0" smtClean="0"/>
              <a:t>FIJACION DE PRECIOS</a:t>
            </a:r>
            <a:endParaRPr lang="es-CO" b="1" dirty="0"/>
          </a:p>
        </p:txBody>
      </p:sp>
      <p:sp>
        <p:nvSpPr>
          <p:cNvPr id="3" name="2 Subtítulo"/>
          <p:cNvSpPr>
            <a:spLocks noGrp="1"/>
          </p:cNvSpPr>
          <p:nvPr>
            <p:ph type="subTitle" idx="1"/>
          </p:nvPr>
        </p:nvSpPr>
        <p:spPr>
          <a:xfrm>
            <a:off x="971600" y="1268760"/>
            <a:ext cx="7200800" cy="4824536"/>
          </a:xfrm>
        </p:spPr>
        <p:txBody>
          <a:bodyPr>
            <a:normAutofit/>
          </a:bodyPr>
          <a:lstStyle/>
          <a:p>
            <a:r>
              <a:rPr lang="es-CO" sz="2800" b="1" dirty="0" smtClean="0"/>
              <a:t>*</a:t>
            </a:r>
            <a:r>
              <a:rPr lang="es-CO" sz="2800" b="1" dirty="0" smtClean="0">
                <a:solidFill>
                  <a:schemeClr val="tx1"/>
                </a:solidFill>
              </a:rPr>
              <a:t>LA COMPAÑÍA DECIDE CUANTO COBRAR</a:t>
            </a:r>
          </a:p>
          <a:p>
            <a:endParaRPr lang="es-CO" sz="2800" b="1" dirty="0" smtClean="0">
              <a:solidFill>
                <a:schemeClr val="tx1"/>
              </a:solidFill>
            </a:endParaRPr>
          </a:p>
          <a:p>
            <a:r>
              <a:rPr lang="es-CO" sz="2800" b="1" dirty="0" smtClean="0">
                <a:solidFill>
                  <a:schemeClr val="tx1"/>
                </a:solidFill>
              </a:rPr>
              <a:t>*IGUALA OFERTA Y DEMANDA</a:t>
            </a:r>
          </a:p>
          <a:p>
            <a:endParaRPr lang="es-CO" sz="2800" b="1" dirty="0" smtClean="0">
              <a:solidFill>
                <a:schemeClr val="tx1"/>
              </a:solidFill>
            </a:endParaRPr>
          </a:p>
          <a:p>
            <a:r>
              <a:rPr lang="es-CO" sz="2800" b="1" dirty="0" smtClean="0">
                <a:solidFill>
                  <a:schemeClr val="tx1"/>
                </a:solidFill>
              </a:rPr>
              <a:t>*AFECTA EL NIVEL Y EL TIPO DE DEMANDA</a:t>
            </a:r>
          </a:p>
          <a:p>
            <a:endParaRPr lang="es-CO" sz="2800" b="1" dirty="0" smtClean="0">
              <a:solidFill>
                <a:schemeClr val="tx1"/>
              </a:solidFill>
            </a:endParaRPr>
          </a:p>
          <a:p>
            <a:r>
              <a:rPr lang="es-CO" sz="2800" b="1" dirty="0" smtClean="0">
                <a:solidFill>
                  <a:schemeClr val="tx1"/>
                </a:solidFill>
              </a:rPr>
              <a:t>*ESTRATEGIA COMPETITIVA</a:t>
            </a:r>
          </a:p>
          <a:p>
            <a:endParaRPr lang="es-CO" sz="2800" b="1" dirty="0"/>
          </a:p>
        </p:txBody>
      </p:sp>
    </p:spTree>
    <p:extLst>
      <p:ext uri="{BB962C8B-B14F-4D97-AF65-F5344CB8AC3E}">
        <p14:creationId xmlns:p14="http://schemas.microsoft.com/office/powerpoint/2010/main" xmlns="" val="19416692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260649"/>
            <a:ext cx="7772400" cy="1152128"/>
          </a:xfrm>
        </p:spPr>
        <p:txBody>
          <a:bodyPr>
            <a:normAutofit fontScale="90000"/>
          </a:bodyPr>
          <a:lstStyle/>
          <a:p>
            <a:r>
              <a:rPr lang="es-CO" b="1" dirty="0" smtClean="0"/>
              <a:t>SISTEMAS DE INFORMACION PARA LA FIJACION DE PRECIOS EN DELL</a:t>
            </a:r>
            <a:endParaRPr lang="es-CO" b="1" dirty="0"/>
          </a:p>
        </p:txBody>
      </p:sp>
      <p:sp>
        <p:nvSpPr>
          <p:cNvPr id="3" name="2 Subtítulo"/>
          <p:cNvSpPr>
            <a:spLocks noGrp="1"/>
          </p:cNvSpPr>
          <p:nvPr>
            <p:ph type="subTitle" idx="1"/>
          </p:nvPr>
        </p:nvSpPr>
        <p:spPr>
          <a:xfrm>
            <a:off x="714348" y="2177480"/>
            <a:ext cx="7992888" cy="4680520"/>
          </a:xfrm>
        </p:spPr>
        <p:txBody>
          <a:bodyPr>
            <a:normAutofit lnSpcReduction="10000"/>
          </a:bodyPr>
          <a:lstStyle/>
          <a:p>
            <a:r>
              <a:rPr lang="es-CO" b="1" dirty="0" smtClean="0">
                <a:solidFill>
                  <a:schemeClr val="tx1"/>
                </a:solidFill>
              </a:rPr>
              <a:t>*ORDENES DIRECTAS VIA TEL O INTERNET</a:t>
            </a:r>
          </a:p>
          <a:p>
            <a:endParaRPr lang="es-CO" b="1" dirty="0" smtClean="0">
              <a:solidFill>
                <a:schemeClr val="tx1"/>
              </a:solidFill>
            </a:endParaRPr>
          </a:p>
          <a:p>
            <a:r>
              <a:rPr lang="es-CO" b="1" dirty="0" smtClean="0">
                <a:solidFill>
                  <a:schemeClr val="tx1"/>
                </a:solidFill>
              </a:rPr>
              <a:t>*DEMANDA REAL DE LOS CLIENTES</a:t>
            </a:r>
          </a:p>
          <a:p>
            <a:endParaRPr lang="es-CO" b="1" dirty="0" smtClean="0">
              <a:solidFill>
                <a:schemeClr val="tx1"/>
              </a:solidFill>
            </a:endParaRPr>
          </a:p>
          <a:p>
            <a:r>
              <a:rPr lang="es-CO" b="1" dirty="0" smtClean="0">
                <a:solidFill>
                  <a:schemeClr val="tx1"/>
                </a:solidFill>
              </a:rPr>
              <a:t>*COSTES DE BUSQUEDA CONSUMIDORES</a:t>
            </a:r>
          </a:p>
          <a:p>
            <a:endParaRPr lang="es-CO" b="1" dirty="0" smtClean="0">
              <a:solidFill>
                <a:schemeClr val="tx1"/>
              </a:solidFill>
            </a:endParaRPr>
          </a:p>
          <a:p>
            <a:r>
              <a:rPr lang="es-CO" b="1" dirty="0" smtClean="0">
                <a:solidFill>
                  <a:schemeClr val="tx1"/>
                </a:solidFill>
              </a:rPr>
              <a:t>*COMPARAR PRECIOS A ESCALA GLOBAL</a:t>
            </a:r>
          </a:p>
          <a:p>
            <a:endParaRPr lang="es-CO" b="1" dirty="0" smtClean="0">
              <a:solidFill>
                <a:schemeClr val="tx1"/>
              </a:solidFill>
            </a:endParaRPr>
          </a:p>
          <a:p>
            <a:r>
              <a:rPr lang="es-CO" b="1" dirty="0" smtClean="0">
                <a:solidFill>
                  <a:schemeClr val="tx1"/>
                </a:solidFill>
              </a:rPr>
              <a:t>*FLUJOS DE TRANSACCION</a:t>
            </a:r>
          </a:p>
          <a:p>
            <a:endParaRPr lang="es-CO" b="1" dirty="0" smtClean="0">
              <a:solidFill>
                <a:schemeClr val="tx1"/>
              </a:solidFill>
            </a:endParaRPr>
          </a:p>
          <a:p>
            <a:r>
              <a:rPr lang="es-CO" b="1" dirty="0" smtClean="0">
                <a:solidFill>
                  <a:schemeClr val="tx1"/>
                </a:solidFill>
              </a:rPr>
              <a:t>*PERSONALIZACION</a:t>
            </a:r>
          </a:p>
          <a:p>
            <a:endParaRPr lang="es-CO" b="1" dirty="0">
              <a:solidFill>
                <a:schemeClr val="tx1"/>
              </a:solidFill>
            </a:endParaRPr>
          </a:p>
          <a:p>
            <a:r>
              <a:rPr lang="es-CO" b="1" dirty="0" smtClean="0">
                <a:solidFill>
                  <a:schemeClr val="tx1"/>
                </a:solidFill>
              </a:rPr>
              <a:t>*CAPACIDAD DE RESPUESTA</a:t>
            </a:r>
          </a:p>
          <a:p>
            <a:endParaRPr lang="es-CO" b="1" dirty="0" smtClean="0">
              <a:solidFill>
                <a:schemeClr val="tx1"/>
              </a:solidFill>
            </a:endParaRPr>
          </a:p>
          <a:p>
            <a:r>
              <a:rPr lang="es-CO" b="1" dirty="0" smtClean="0">
                <a:solidFill>
                  <a:schemeClr val="tx1"/>
                </a:solidFill>
              </a:rPr>
              <a:t>*MAS BARATA DEBIDO AL FLUJO DE INFORMACION CLIENTES  PROVEEDORES</a:t>
            </a:r>
          </a:p>
          <a:p>
            <a:endParaRPr lang="es-CO" b="1" dirty="0" smtClean="0"/>
          </a:p>
          <a:p>
            <a:endParaRPr lang="es-CO" dirty="0"/>
          </a:p>
        </p:txBody>
      </p:sp>
    </p:spTree>
    <p:extLst>
      <p:ext uri="{BB962C8B-B14F-4D97-AF65-F5344CB8AC3E}">
        <p14:creationId xmlns:p14="http://schemas.microsoft.com/office/powerpoint/2010/main" xmlns="" val="3846565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683568" y="620688"/>
            <a:ext cx="7920880" cy="5112568"/>
          </a:xfrm>
        </p:spPr>
        <p:txBody>
          <a:bodyPr>
            <a:normAutofit/>
          </a:bodyPr>
          <a:lstStyle/>
          <a:p>
            <a:r>
              <a:rPr lang="es-CO" sz="2400" b="1" dirty="0" smtClean="0">
                <a:solidFill>
                  <a:schemeClr val="tx1"/>
                </a:solidFill>
              </a:rPr>
              <a:t>*COMPRA FABRICANTES EXTERNOS</a:t>
            </a:r>
          </a:p>
          <a:p>
            <a:endParaRPr lang="es-CO" sz="2400" b="1" dirty="0" smtClean="0">
              <a:solidFill>
                <a:schemeClr val="tx1"/>
              </a:solidFill>
            </a:endParaRPr>
          </a:p>
          <a:p>
            <a:r>
              <a:rPr lang="es-CO" sz="2400" b="1" dirty="0" smtClean="0">
                <a:solidFill>
                  <a:schemeClr val="tx1"/>
                </a:solidFill>
              </a:rPr>
              <a:t>*VALOR AÑADIDO</a:t>
            </a:r>
          </a:p>
          <a:p>
            <a:endParaRPr lang="es-CO" sz="2400" b="1" dirty="0" smtClean="0">
              <a:solidFill>
                <a:schemeClr val="tx1"/>
              </a:solidFill>
            </a:endParaRPr>
          </a:p>
          <a:p>
            <a:r>
              <a:rPr lang="es-CO" sz="2400" b="1" dirty="0" smtClean="0">
                <a:solidFill>
                  <a:schemeClr val="tx1"/>
                </a:solidFill>
              </a:rPr>
              <a:t>*INTERNET REDUCCION COSTES DE TRANSACCION</a:t>
            </a:r>
          </a:p>
          <a:p>
            <a:endParaRPr lang="es-CO" sz="2400" b="1" dirty="0" smtClean="0">
              <a:solidFill>
                <a:schemeClr val="tx1"/>
              </a:solidFill>
            </a:endParaRPr>
          </a:p>
          <a:p>
            <a:r>
              <a:rPr lang="es-CO" sz="2400" b="1" dirty="0" smtClean="0">
                <a:solidFill>
                  <a:schemeClr val="tx1"/>
                </a:solidFill>
              </a:rPr>
              <a:t>*COSTES DE COORDINACION – COSTES DE MOTIVACION</a:t>
            </a:r>
          </a:p>
          <a:p>
            <a:endParaRPr lang="es-CO" sz="2400" b="1" dirty="0">
              <a:solidFill>
                <a:schemeClr val="tx1"/>
              </a:solidFill>
            </a:endParaRPr>
          </a:p>
        </p:txBody>
      </p:sp>
    </p:spTree>
    <p:extLst>
      <p:ext uri="{BB962C8B-B14F-4D97-AF65-F5344CB8AC3E}">
        <p14:creationId xmlns:p14="http://schemas.microsoft.com/office/powerpoint/2010/main" xmlns="" val="1795915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51520" y="260649"/>
            <a:ext cx="8640960" cy="1080119"/>
          </a:xfrm>
        </p:spPr>
        <p:txBody>
          <a:bodyPr>
            <a:normAutofit/>
          </a:bodyPr>
          <a:lstStyle/>
          <a:p>
            <a:r>
              <a:rPr lang="es-CO" sz="3600" b="1" dirty="0" smtClean="0"/>
              <a:t>TRANSPORTE DE LA INFORMACION DELL</a:t>
            </a:r>
            <a:endParaRPr lang="es-CO" sz="3600" b="1" dirty="0"/>
          </a:p>
        </p:txBody>
      </p:sp>
      <p:sp>
        <p:nvSpPr>
          <p:cNvPr id="3" name="2 Subtítulo"/>
          <p:cNvSpPr>
            <a:spLocks noGrp="1"/>
          </p:cNvSpPr>
          <p:nvPr>
            <p:ph type="subTitle" idx="1"/>
          </p:nvPr>
        </p:nvSpPr>
        <p:spPr>
          <a:xfrm>
            <a:off x="785786" y="1000108"/>
            <a:ext cx="7632848" cy="5472608"/>
          </a:xfrm>
        </p:spPr>
        <p:txBody>
          <a:bodyPr>
            <a:normAutofit lnSpcReduction="10000"/>
          </a:bodyPr>
          <a:lstStyle/>
          <a:p>
            <a:pPr algn="ctr">
              <a:lnSpc>
                <a:spcPct val="150000"/>
              </a:lnSpc>
            </a:pPr>
            <a:r>
              <a:rPr lang="es-CO" sz="4400" b="1" dirty="0" smtClean="0">
                <a:solidFill>
                  <a:schemeClr val="tx1"/>
                </a:solidFill>
              </a:rPr>
              <a:t>CLIENTE</a:t>
            </a:r>
          </a:p>
          <a:p>
            <a:pPr algn="ctr">
              <a:lnSpc>
                <a:spcPct val="150000"/>
              </a:lnSpc>
            </a:pPr>
            <a:endParaRPr lang="es-CO" dirty="0">
              <a:solidFill>
                <a:schemeClr val="tx1"/>
              </a:solidFill>
            </a:endParaRPr>
          </a:p>
          <a:p>
            <a:pPr algn="ctr">
              <a:lnSpc>
                <a:spcPct val="150000"/>
              </a:lnSpc>
            </a:pPr>
            <a:r>
              <a:rPr lang="es-CO" sz="2400" b="1" dirty="0" smtClean="0">
                <a:solidFill>
                  <a:schemeClr val="tx1"/>
                </a:solidFill>
              </a:rPr>
              <a:t>INTERNET – TELEFONO</a:t>
            </a:r>
          </a:p>
          <a:p>
            <a:pPr algn="ctr">
              <a:lnSpc>
                <a:spcPct val="150000"/>
              </a:lnSpc>
            </a:pPr>
            <a:endParaRPr lang="es-CO" dirty="0" smtClean="0">
              <a:solidFill>
                <a:schemeClr val="tx1"/>
              </a:solidFill>
            </a:endParaRPr>
          </a:p>
          <a:p>
            <a:pPr algn="ctr">
              <a:lnSpc>
                <a:spcPct val="150000"/>
              </a:lnSpc>
            </a:pPr>
            <a:endParaRPr lang="es-CO" dirty="0">
              <a:solidFill>
                <a:schemeClr val="tx1"/>
              </a:solidFill>
            </a:endParaRPr>
          </a:p>
          <a:p>
            <a:pPr algn="ctr">
              <a:lnSpc>
                <a:spcPct val="150000"/>
              </a:lnSpc>
            </a:pPr>
            <a:r>
              <a:rPr lang="es-CO" b="1" dirty="0" smtClean="0">
                <a:solidFill>
                  <a:schemeClr val="tx1"/>
                </a:solidFill>
              </a:rPr>
              <a:t>   </a:t>
            </a:r>
            <a:r>
              <a:rPr lang="es-CO" sz="2400" b="1" dirty="0" smtClean="0">
                <a:solidFill>
                  <a:schemeClr val="tx1"/>
                </a:solidFill>
              </a:rPr>
              <a:t>CLIENTE      PROVEEDOR</a:t>
            </a:r>
          </a:p>
          <a:p>
            <a:pPr algn="ctr">
              <a:lnSpc>
                <a:spcPct val="150000"/>
              </a:lnSpc>
            </a:pPr>
            <a:endParaRPr lang="es-CO" b="1" dirty="0">
              <a:solidFill>
                <a:schemeClr val="tx1"/>
              </a:solidFill>
            </a:endParaRPr>
          </a:p>
          <a:p>
            <a:pPr algn="ctr">
              <a:lnSpc>
                <a:spcPct val="150000"/>
              </a:lnSpc>
            </a:pPr>
            <a:endParaRPr lang="es-CO" b="1" dirty="0" smtClean="0">
              <a:solidFill>
                <a:schemeClr val="tx1"/>
              </a:solidFill>
            </a:endParaRPr>
          </a:p>
          <a:p>
            <a:pPr algn="ctr">
              <a:lnSpc>
                <a:spcPct val="150000"/>
              </a:lnSpc>
            </a:pPr>
            <a:r>
              <a:rPr lang="es-CO" sz="5400" b="1" dirty="0" smtClean="0">
                <a:solidFill>
                  <a:schemeClr val="tx1"/>
                </a:solidFill>
              </a:rPr>
              <a:t>PRODUCTO</a:t>
            </a:r>
          </a:p>
          <a:p>
            <a:pPr algn="ctr">
              <a:lnSpc>
                <a:spcPct val="150000"/>
              </a:lnSpc>
            </a:pPr>
            <a:endParaRPr lang="es-CO" dirty="0">
              <a:solidFill>
                <a:schemeClr val="tx1"/>
              </a:solidFill>
            </a:endParaRPr>
          </a:p>
        </p:txBody>
      </p:sp>
      <p:sp>
        <p:nvSpPr>
          <p:cNvPr id="4" name="3 Flecha abajo"/>
          <p:cNvSpPr/>
          <p:nvPr/>
        </p:nvSpPr>
        <p:spPr>
          <a:xfrm>
            <a:off x="4429124" y="1785926"/>
            <a:ext cx="242316" cy="489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8" name="7 Flecha abajo"/>
          <p:cNvSpPr/>
          <p:nvPr/>
        </p:nvSpPr>
        <p:spPr>
          <a:xfrm>
            <a:off x="4540058" y="3429000"/>
            <a:ext cx="45719" cy="457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9" name="8 Flecha abajo"/>
          <p:cNvSpPr/>
          <p:nvPr/>
        </p:nvSpPr>
        <p:spPr>
          <a:xfrm>
            <a:off x="4357686" y="2786058"/>
            <a:ext cx="428466"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0" name="9 Flecha abajo"/>
          <p:cNvSpPr/>
          <p:nvPr/>
        </p:nvSpPr>
        <p:spPr>
          <a:xfrm>
            <a:off x="4357686" y="414338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xmlns="" val="3499603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INVENTARIOS DELL</a:t>
            </a: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7224" y="928670"/>
            <a:ext cx="7772400" cy="4572000"/>
          </a:xfrm>
        </p:spPr>
        <p:txBody>
          <a:bodyPr>
            <a:normAutofit fontScale="62500" lnSpcReduction="20000"/>
          </a:bodyPr>
          <a:lstStyle/>
          <a:p>
            <a:pPr>
              <a:lnSpc>
                <a:spcPct val="170000"/>
              </a:lnSpc>
            </a:pPr>
            <a:r>
              <a:rPr lang="es-CO" b="1" dirty="0" smtClean="0"/>
              <a:t>EN DELL NO HAY </a:t>
            </a:r>
            <a:r>
              <a:rPr lang="es-CO" b="1" i="1" dirty="0" smtClean="0"/>
              <a:t>STOCK</a:t>
            </a:r>
            <a:r>
              <a:rPr lang="es-CO" b="1" dirty="0" smtClean="0"/>
              <a:t> DE PRODUCTO TERMINADO</a:t>
            </a:r>
          </a:p>
          <a:p>
            <a:pPr>
              <a:lnSpc>
                <a:spcPct val="170000"/>
              </a:lnSpc>
            </a:pPr>
            <a:endParaRPr lang="es-CO" b="1" dirty="0" smtClean="0"/>
          </a:p>
          <a:p>
            <a:pPr>
              <a:lnSpc>
                <a:spcPct val="170000"/>
              </a:lnSpc>
            </a:pPr>
            <a:r>
              <a:rPr lang="es-CO" b="1" dirty="0" smtClean="0"/>
              <a:t>ESTE MODELO DE NEGOCIO DELL, ACUMULA TAN SÓLO 5 DÍAS DE INVENTARIO</a:t>
            </a:r>
          </a:p>
          <a:p>
            <a:pPr>
              <a:lnSpc>
                <a:spcPct val="170000"/>
              </a:lnSpc>
            </a:pPr>
            <a:endParaRPr lang="es-ES" b="1" dirty="0" smtClean="0"/>
          </a:p>
          <a:p>
            <a:pPr>
              <a:lnSpc>
                <a:spcPct val="170000"/>
              </a:lnSpc>
            </a:pPr>
            <a:r>
              <a:rPr lang="es-CO" b="1" dirty="0" smtClean="0"/>
              <a:t>LOS PROVEEDORES TIENEN LA CAPACIDAD DE REABASTECER LOS INVENTARIOS CON REGULARIDAD, PERMITIÉNDOLE TENER UN BAJO NIVEL DE INVENTARIO EN LAS PLANTAS.</a:t>
            </a:r>
            <a:endParaRPr lang="es-ES" b="1" dirty="0" smtClean="0"/>
          </a:p>
          <a:p>
            <a:endParaRPr lang="es-ES"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7224" y="785794"/>
            <a:ext cx="7772400" cy="4572000"/>
          </a:xfrm>
        </p:spPr>
        <p:txBody>
          <a:bodyPr>
            <a:noAutofit/>
          </a:bodyPr>
          <a:lstStyle/>
          <a:p>
            <a:pPr>
              <a:lnSpc>
                <a:spcPct val="170000"/>
              </a:lnSpc>
            </a:pPr>
            <a:r>
              <a:rPr lang="es-CO" sz="2000" b="1" dirty="0" smtClean="0"/>
              <a:t>LOS BAJOS NIVELES DE INVENTARIO DE DELL PERMITEN AYUDAR A ASEGURAR QUE LOS DEFECTOS NO SEAN INTRODUCIDOS EN UNA GRAN CANTIDAD DE PRODUCTOS.</a:t>
            </a:r>
          </a:p>
          <a:p>
            <a:pPr>
              <a:lnSpc>
                <a:spcPct val="170000"/>
              </a:lnSpc>
            </a:pPr>
            <a:endParaRPr lang="es-CO" sz="2000" b="1" dirty="0" smtClean="0"/>
          </a:p>
          <a:p>
            <a:pPr>
              <a:lnSpc>
                <a:spcPct val="170000"/>
              </a:lnSpc>
            </a:pPr>
            <a:r>
              <a:rPr lang="es-CO" sz="2000" b="1" dirty="0" smtClean="0"/>
              <a:t>SE COLOCARÁN ETIQUETAS DE INVENTARIO EN SUS SISTEMAS ANTES DEL ENVÍO. </a:t>
            </a:r>
          </a:p>
          <a:p>
            <a:pPr>
              <a:lnSpc>
                <a:spcPct val="170000"/>
              </a:lnSpc>
            </a:pPr>
            <a:endParaRPr lang="es-CO" sz="2000" b="1" dirty="0" smtClean="0"/>
          </a:p>
          <a:p>
            <a:pPr>
              <a:lnSpc>
                <a:spcPct val="170000"/>
              </a:lnSpc>
            </a:pPr>
            <a:r>
              <a:rPr lang="es-CO" sz="2000" b="1" dirty="0" smtClean="0"/>
              <a:t>DEBIDO QUE NO HAY INVENTARIO DE PRODUCTO TERMINADO EL COSTO DE ENSAMBLE ES CERO</a:t>
            </a:r>
            <a:endParaRPr lang="es-ES" sz="20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00100" y="928670"/>
            <a:ext cx="7772400" cy="4572000"/>
          </a:xfrm>
        </p:spPr>
        <p:txBody>
          <a:bodyPr>
            <a:normAutofit lnSpcReduction="10000"/>
          </a:bodyPr>
          <a:lstStyle/>
          <a:p>
            <a:r>
              <a:rPr lang="es-CO" b="1" dirty="0" smtClean="0"/>
              <a:t>SEGURIDAD DE ACTIVOS</a:t>
            </a:r>
            <a:r>
              <a:rPr lang="es-CO" dirty="0" smtClean="0"/>
              <a:t/>
            </a:r>
            <a:br>
              <a:rPr lang="es-CO" dirty="0" smtClean="0"/>
            </a:br>
            <a:r>
              <a:rPr lang="es-CO" dirty="0" smtClean="0"/>
              <a:t>LOS SERVICIOS DE SEGURIDAD DE ACTIVOS DE DELL LE AYUDAN A PREVENIR LA PÉRDIDA O ROBO MEDIANTE LA INTEGRACIÓN DE FÁBRICA DE VARIOS DISPOSITIVOS ANTIRROBO:</a:t>
            </a:r>
          </a:p>
          <a:p>
            <a:endParaRPr lang="es-ES" dirty="0" smtClean="0"/>
          </a:p>
          <a:p>
            <a:r>
              <a:rPr lang="es-CO" dirty="0" smtClean="0"/>
              <a:t>ETIQUETA ANTIRROBO STOPTRACK</a:t>
            </a:r>
          </a:p>
          <a:p>
            <a:endParaRPr lang="es-CO" dirty="0" smtClean="0"/>
          </a:p>
          <a:p>
            <a:r>
              <a:rPr lang="es-CO" dirty="0" smtClean="0"/>
              <a:t>ETIQUETA ANTIRROBO TLS</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METRICAS DE INFORMACION DELL</a:t>
            </a:r>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28662" y="928670"/>
            <a:ext cx="7772400" cy="5429288"/>
          </a:xfrm>
        </p:spPr>
        <p:txBody>
          <a:bodyPr>
            <a:normAutofit/>
          </a:bodyPr>
          <a:lstStyle/>
          <a:p>
            <a:r>
              <a:rPr lang="es-ES" dirty="0" smtClean="0"/>
              <a:t>DELL  DESARROLLA UNA ESTRATEGIA PARA DAR  ATENCIÓN PERSONALIZADA  A CADA NECESIDAD DE SUS CLIENTES, ESTA SE REDEFINE CADA DÍA CON CLARIDAD  DANDO UN BUEN HORIZONTE DE PRONOSTICO.</a:t>
            </a:r>
          </a:p>
          <a:p>
            <a:endParaRPr lang="es-ES" dirty="0" smtClean="0"/>
          </a:p>
          <a:p>
            <a:r>
              <a:rPr lang="es-ES" dirty="0" smtClean="0"/>
              <a:t> DELL OFRECE UNA ALTA FRECUENCIA DE ACTUALIZACIÓN AL PERMITIR QUE SUS CLIENTES  EN EL  SITIO WEB  RESUELVAN PROBLEMAS CON SUS SOFTWARE</a:t>
            </a:r>
          </a:p>
          <a:p>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DELL CADENA DE SUMINISTRO</a:t>
            </a:r>
            <a:br>
              <a:rPr lang="es-ES" dirty="0" smtClean="0"/>
            </a:br>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7224" y="642918"/>
            <a:ext cx="7772400" cy="5214974"/>
          </a:xfrm>
        </p:spPr>
        <p:txBody>
          <a:bodyPr/>
          <a:lstStyle/>
          <a:p>
            <a:r>
              <a:rPr lang="es-ES" dirty="0" smtClean="0"/>
              <a:t>AL RESOLVER DIARIAMENTE LOS PROBLEMAS DE SUS CLIENTES  (HARDWARE Y SOFTWARE) DELL  TIENE UN PRONOSTICO DE SU DEMANDA EXACTO.</a:t>
            </a:r>
          </a:p>
          <a:p>
            <a:endParaRPr lang="es-ES" dirty="0" smtClean="0"/>
          </a:p>
          <a:p>
            <a:r>
              <a:rPr lang="es-ES" dirty="0" smtClean="0"/>
              <a:t>DELL INTEGRA A SU EMPRESA  CLIENTES Y PROVEEDORES LO QUE LE PERMITE TENER UNA GESTIÓN ÁGIL A MEDIDA QUE ENTREGA SUS PRODUCTOS</a:t>
            </a:r>
          </a:p>
          <a:p>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28662" y="857232"/>
            <a:ext cx="7772400" cy="4572000"/>
          </a:xfrm>
        </p:spPr>
        <p:txBody>
          <a:bodyPr>
            <a:normAutofit lnSpcReduction="10000"/>
          </a:bodyPr>
          <a:lstStyle/>
          <a:p>
            <a:r>
              <a:rPr lang="es-ES" dirty="0" smtClean="0"/>
              <a:t>DELL CUENTA CON CUIDADO EN LA WEB Y EN SUS SERVICIOS  UN SOPORTE ADECUADO ANTES Y DESPUÉS DE LA COMPRA.</a:t>
            </a:r>
          </a:p>
          <a:p>
            <a:endParaRPr lang="es-ES" dirty="0" smtClean="0"/>
          </a:p>
          <a:p>
            <a:r>
              <a:rPr lang="es-ES" dirty="0" smtClean="0"/>
              <a:t>DELL ELIMINA DE SU LISTA A LOS REVENDEDORES DE SUS PRODUCTOS ESTO LE PERMITE BRINDAR PRECIOS MAS ATRACTIVOS QUE LOS DE LA COMPETENCIA.</a:t>
            </a:r>
          </a:p>
          <a:p>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pPr algn="ctr"/>
            <a:r>
              <a:rPr lang="es-ES" dirty="0" smtClean="0"/>
              <a:t/>
            </a:r>
            <a:br>
              <a:rPr lang="es-ES" dirty="0" smtClean="0"/>
            </a:br>
            <a:r>
              <a:rPr lang="es-ES" sz="480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FIN</a:t>
            </a:r>
            <a:endParaRPr lang="es-ES" sz="4800" dirty="0"/>
          </a:p>
        </p:txBody>
      </p:sp>
      <p:sp>
        <p:nvSpPr>
          <p:cNvPr id="4" name="3 Rectángulo"/>
          <p:cNvSpPr/>
          <p:nvPr/>
        </p:nvSpPr>
        <p:spPr>
          <a:xfrm>
            <a:off x="785786" y="2857496"/>
            <a:ext cx="7951792" cy="830997"/>
          </a:xfrm>
          <a:prstGeom prst="rect">
            <a:avLst/>
          </a:prstGeom>
          <a:noFill/>
        </p:spPr>
        <p:txBody>
          <a:bodyPr wrap="none" lIns="91440" tIns="45720" rIns="91440" bIns="45720">
            <a:spAutoFit/>
          </a:bodyPr>
          <a:lstStyle/>
          <a:p>
            <a:pPr algn="ctr"/>
            <a:r>
              <a:rPr lang="es-ES" sz="48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GRACIAS POR SU ATENCIÓN</a:t>
            </a:r>
            <a:endParaRPr lang="es-ES" sz="48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3"/>
          <p:cNvSpPr>
            <a:spLocks noGrp="1" noChangeArrowheads="1"/>
          </p:cNvSpPr>
          <p:nvPr>
            <p:ph type="subTitle" idx="1"/>
          </p:nvPr>
        </p:nvSpPr>
        <p:spPr>
          <a:xfrm>
            <a:off x="1000100" y="1285860"/>
            <a:ext cx="7772400" cy="4786346"/>
          </a:xfrm>
        </p:spPr>
        <p:txBody>
          <a:bodyPr>
            <a:noAutofit/>
          </a:bodyPr>
          <a:lstStyle/>
          <a:p>
            <a:pPr>
              <a:lnSpc>
                <a:spcPct val="150000"/>
              </a:lnSpc>
              <a:spcBef>
                <a:spcPct val="0"/>
              </a:spcBef>
            </a:pPr>
            <a:r>
              <a:rPr lang="es-CO" sz="2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Arial" pitchFamily="34" charset="0"/>
                <a:cs typeface="Arial" pitchFamily="34" charset="0"/>
              </a:rPr>
              <a:t>DELL ES UN COMPAÑÍA LÍDER MUNDIAL DE VENTAS POR INTERNET Y DE MANTENER UNA ESTRECHA Y SATISFACTORIA RELACIÓN CON SUS CLIENTES, SIENDO ESTE SU FUERTE DEBIDO A LA RELACIÓN DIRECTA CON ELLOS SIN INTERMEDIARIOS. SU FABRICACIÓN ES EXCLUSIVAMENTE SOBRE PEDIDO, MANTENIENDO A TIEMPO REAL TODA LA INFORMACIÓN PARA SATISFACER LAS NECESIDADES DE LOS MISMOS</a:t>
            </a:r>
            <a:r>
              <a:rPr lang="es-CO" sz="2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a:t>
            </a:r>
            <a:endParaRPr lang="es-ES" sz="24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idx="1"/>
          </p:nvPr>
        </p:nvSpPr>
        <p:spPr>
          <a:xfrm>
            <a:off x="857250" y="1071563"/>
            <a:ext cx="7772400" cy="4572000"/>
          </a:xfrm>
        </p:spPr>
        <p:txBody>
          <a:bodyPr>
            <a:normAutofit fontScale="77500" lnSpcReduction="20000"/>
          </a:bodyPr>
          <a:lstStyle/>
          <a:p>
            <a:pPr>
              <a:lnSpc>
                <a:spcPct val="150000"/>
              </a:lnSpc>
            </a:pPr>
            <a:r>
              <a:rPr lang="es-CO" sz="2800" dirty="0" smtClean="0"/>
              <a:t>EL DIRECTOR OPERATIVO DE DELL COMPUTER, DR. MARIO PULGAR ARGUMENTA QUE EL ÉXITO  DE LA COMPAÑÍA SE DEBE EXCLUSIVAMENTE A SU MODELO BASICO DE LA CADENA DE SUMINISTROS LLAMADO ALIANZA DE SUMINISTRO Y GRACIAS A SU PROCESO DE PLANIFICACIÓN PUESTA EN EJECUCIÓN Y CONTROL DE LAS OPERACIONES DE LA RED DE SUMINISTRO HACEN DE DELL COMPUTER UN EJEMPLO PARA SOPORTAR SU ESTRATEGIA COMPETITIVA.</a:t>
            </a:r>
          </a:p>
          <a:p>
            <a:pPr>
              <a:lnSpc>
                <a:spcPct val="150000"/>
              </a:lnSpc>
            </a:pPr>
            <a:r>
              <a:rPr lang="es-CO" sz="2800" dirty="0" smtClean="0"/>
              <a:t>                                                </a:t>
            </a:r>
            <a:endParaRPr lang="es-ES" sz="2800" dirty="0" smtClean="0"/>
          </a:p>
        </p:txBody>
      </p:sp>
      <p:sp>
        <p:nvSpPr>
          <p:cNvPr id="7" name="6 Rectángulo redondeado"/>
          <p:cNvSpPr/>
          <p:nvPr/>
        </p:nvSpPr>
        <p:spPr>
          <a:xfrm>
            <a:off x="785786" y="5143512"/>
            <a:ext cx="1714512" cy="357190"/>
          </a:xfrm>
          <a:prstGeom prst="roundRect">
            <a:avLst/>
          </a:prstGeom>
          <a:solidFill>
            <a:srgbClr val="FFFF00"/>
          </a:solidFill>
        </p:spPr>
        <p:style>
          <a:lnRef idx="1">
            <a:schemeClr val="accent6"/>
          </a:lnRef>
          <a:fillRef idx="2">
            <a:schemeClr val="accent6"/>
          </a:fillRef>
          <a:effectRef idx="1">
            <a:schemeClr val="accent6"/>
          </a:effectRef>
          <a:fontRef idx="minor">
            <a:schemeClr val="dk1"/>
          </a:fontRef>
        </p:style>
        <p:txBody>
          <a:bodyPr anchor="ctr"/>
          <a:lstStyle/>
          <a:p>
            <a:pPr algn="ctr">
              <a:defRPr/>
            </a:pPr>
            <a:r>
              <a:rPr lang="es-ES" sz="240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CLIENTES</a:t>
            </a:r>
            <a:endParaRPr lang="es-ES" sz="240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9" name="8 Rectángulo redondeado"/>
          <p:cNvSpPr/>
          <p:nvPr/>
        </p:nvSpPr>
        <p:spPr>
          <a:xfrm>
            <a:off x="5857884" y="5143512"/>
            <a:ext cx="2643206" cy="357190"/>
          </a:xfrm>
          <a:prstGeom prst="roundRect">
            <a:avLst/>
          </a:prstGeom>
          <a:solidFill>
            <a:srgbClr val="CC00FF"/>
          </a:solidFill>
        </p:spPr>
        <p:style>
          <a:lnRef idx="0">
            <a:schemeClr val="accent5"/>
          </a:lnRef>
          <a:fillRef idx="3">
            <a:schemeClr val="accent5"/>
          </a:fillRef>
          <a:effectRef idx="3">
            <a:schemeClr val="accent5"/>
          </a:effectRef>
          <a:fontRef idx="minor">
            <a:schemeClr val="lt1"/>
          </a:fontRef>
        </p:style>
        <p:txBody>
          <a:bodyPr anchor="ctr"/>
          <a:lstStyle/>
          <a:p>
            <a:pPr algn="ctr">
              <a:defRPr/>
            </a:pPr>
            <a:r>
              <a:rPr lang="es-ES" sz="2400" dirty="0">
                <a:ln w="18000">
                  <a:solidFill>
                    <a:schemeClr val="accent2">
                      <a:satMod val="140000"/>
                    </a:schemeClr>
                  </a:solidFill>
                  <a:prstDash val="solid"/>
                  <a:miter lim="800000"/>
                </a:ln>
                <a:noFill/>
                <a:effectLst>
                  <a:outerShdw blurRad="25500" dist="23000" dir="7020000" algn="tl">
                    <a:srgbClr val="000000">
                      <a:alpha val="50000"/>
                    </a:srgbClr>
                  </a:outerShdw>
                </a:effectLst>
              </a:rPr>
              <a:t>PROVEEDORES</a:t>
            </a:r>
          </a:p>
        </p:txBody>
      </p:sp>
      <p:sp>
        <p:nvSpPr>
          <p:cNvPr id="10" name="9 Rectángulo redondeado"/>
          <p:cNvSpPr/>
          <p:nvPr/>
        </p:nvSpPr>
        <p:spPr>
          <a:xfrm>
            <a:off x="2857488" y="5143512"/>
            <a:ext cx="2643206" cy="357190"/>
          </a:xfrm>
          <a:prstGeom prst="roundRect">
            <a:avLst/>
          </a:prstGeom>
          <a:solidFill>
            <a:srgbClr val="33CC33"/>
          </a:solidFill>
        </p:spPr>
        <p:style>
          <a:lnRef idx="1">
            <a:schemeClr val="accent1"/>
          </a:lnRef>
          <a:fillRef idx="2">
            <a:schemeClr val="accent1"/>
          </a:fillRef>
          <a:effectRef idx="1">
            <a:schemeClr val="accent1"/>
          </a:effectRef>
          <a:fontRef idx="minor">
            <a:schemeClr val="dk1"/>
          </a:fontRef>
        </p:style>
        <p:txBody>
          <a:bodyPr anchor="ctr"/>
          <a:lstStyle/>
          <a:p>
            <a:pPr algn="ctr">
              <a:defRPr/>
            </a:pPr>
            <a:r>
              <a:rPr lang="es-ES" sz="2400" dirty="0">
                <a:ln w="18000">
                  <a:solidFill>
                    <a:schemeClr val="accent2">
                      <a:satMod val="140000"/>
                    </a:schemeClr>
                  </a:solidFill>
                  <a:prstDash val="solid"/>
                  <a:miter lim="800000"/>
                </a:ln>
                <a:noFill/>
                <a:effectLst>
                  <a:outerShdw blurRad="25500" dist="23000" dir="7020000" algn="tl">
                    <a:srgbClr val="000000">
                      <a:alpha val="50000"/>
                    </a:srgbClr>
                  </a:outerShdw>
                </a:effectLst>
              </a:rPr>
              <a:t>MANUFACTURA</a:t>
            </a:r>
          </a:p>
        </p:txBody>
      </p:sp>
      <p:sp>
        <p:nvSpPr>
          <p:cNvPr id="11" name="10 Flecha derecha"/>
          <p:cNvSpPr/>
          <p:nvPr/>
        </p:nvSpPr>
        <p:spPr>
          <a:xfrm>
            <a:off x="2571750" y="5214938"/>
            <a:ext cx="214313" cy="142875"/>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
        <p:nvSpPr>
          <p:cNvPr id="12" name="11 Flecha derecha"/>
          <p:cNvSpPr/>
          <p:nvPr/>
        </p:nvSpPr>
        <p:spPr>
          <a:xfrm>
            <a:off x="5572125" y="5214938"/>
            <a:ext cx="214313" cy="142875"/>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S" dirty="0"/>
          </a:p>
        </p:txBody>
      </p:sp>
      <p:pic>
        <p:nvPicPr>
          <p:cNvPr id="4" name="3 Marcador de contenido"/>
          <p:cNvPicPr>
            <a:picLocks/>
          </p:cNvPicPr>
          <p:nvPr/>
        </p:nvPicPr>
        <p:blipFill rotWithShape="1">
          <a:blip r:embed="rId2"/>
          <a:srcRect l="6593" t="33024" r="17921" b="34878"/>
          <a:stretch/>
        </p:blipFill>
        <p:spPr>
          <a:xfrm>
            <a:off x="500034" y="285728"/>
            <a:ext cx="8286808" cy="6143668"/>
          </a:xfrm>
          <a:prstGeom prst="rect">
            <a:avLst/>
          </a:prstGeom>
          <a:effectLst>
            <a:softEdge rad="112500"/>
          </a:effectLst>
          <a:extLst>
            <a:ext uri="{53640926-AAD7-44D8-BBD7-CCE9431645EC}"/>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642910" y="285728"/>
            <a:ext cx="8143932" cy="6078938"/>
          </a:xfrm>
          <a:prstGeom prst="rect">
            <a:avLst/>
          </a:prstGeom>
          <a:solidFill>
            <a:srgbClr val="FFFF00"/>
          </a:solidFill>
        </p:spPr>
      </p:pic>
      <p:sp>
        <p:nvSpPr>
          <p:cNvPr id="3" name="2 Subtítulo"/>
          <p:cNvSpPr>
            <a:spLocks noGrp="1"/>
          </p:cNvSpPr>
          <p:nvPr>
            <p:ph type="subTitle" idx="1"/>
          </p:nvPr>
        </p:nvSpPr>
        <p:spPr>
          <a:xfrm>
            <a:off x="503040" y="357166"/>
            <a:ext cx="8640960" cy="576064"/>
          </a:xfrm>
        </p:spPr>
        <p:txBody>
          <a:bodyPr>
            <a:normAutofit/>
          </a:bodyPr>
          <a:lstStyle/>
          <a:p>
            <a:pPr algn="ctr"/>
            <a:r>
              <a:rPr lang="es-MX"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rPr>
              <a:t>INFORMACION CON LOS CLIENTES</a:t>
            </a:r>
            <a:endParaRPr lang="es-MX"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rial Black" pitchFamily="34" charset="0"/>
            </a:endParaRPr>
          </a:p>
        </p:txBody>
      </p:sp>
      <p:sp>
        <p:nvSpPr>
          <p:cNvPr id="4" name="2 Subtítulo"/>
          <p:cNvSpPr txBox="1">
            <a:spLocks/>
          </p:cNvSpPr>
          <p:nvPr/>
        </p:nvSpPr>
        <p:spPr>
          <a:xfrm>
            <a:off x="785786" y="1412776"/>
            <a:ext cx="7962678" cy="4392488"/>
          </a:xfrm>
          <a:prstGeom prst="rect">
            <a:avLst/>
          </a:prstGeom>
        </p:spPr>
        <p:txBody>
          <a:bodyPr vert="horz" lIns="91440" tIns="45720" rIns="91440" bIns="45720" rtlCol="0">
            <a:normAutofit fontScale="925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514350" indent="-514350" algn="l">
              <a:buFont typeface="+mj-lt"/>
              <a:buAutoNum type="arabicPeriod"/>
            </a:pPr>
            <a:r>
              <a:rPr lang="es-MX" b="1" dirty="0" smtClean="0">
                <a:solidFill>
                  <a:srgbClr val="FF0000"/>
                </a:solidFill>
                <a:latin typeface="Arial" pitchFamily="34" charset="0"/>
                <a:cs typeface="Arial" pitchFamily="34" charset="0"/>
              </a:rPr>
              <a:t>EL PODER DE NEGOCIACIÓN CON EL CLIENTE</a:t>
            </a:r>
          </a:p>
          <a:p>
            <a:pPr marL="514350" indent="-514350" algn="l">
              <a:buFont typeface="+mj-lt"/>
              <a:buAutoNum type="arabicPeriod"/>
            </a:pPr>
            <a:r>
              <a:rPr lang="es-MX" b="1" dirty="0" smtClean="0">
                <a:solidFill>
                  <a:srgbClr val="FF0000"/>
                </a:solidFill>
                <a:latin typeface="Arial" pitchFamily="34" charset="0"/>
                <a:cs typeface="Arial" pitchFamily="34" charset="0"/>
              </a:rPr>
              <a:t>MANEJO DE BAJOS COSTOS, LOGRADOS CON SU MANEJO DE VENTA DIRECTA A LOS CLIENTES</a:t>
            </a:r>
          </a:p>
          <a:p>
            <a:pPr marL="514350" indent="-514350" algn="l">
              <a:buFont typeface="+mj-lt"/>
              <a:buAutoNum type="arabicPeriod"/>
            </a:pPr>
            <a:r>
              <a:rPr lang="es-MX" b="1" dirty="0" smtClean="0">
                <a:solidFill>
                  <a:srgbClr val="FF0000"/>
                </a:solidFill>
                <a:latin typeface="Arial" pitchFamily="34" charset="0"/>
                <a:cs typeface="Arial" pitchFamily="34" charset="0"/>
              </a:rPr>
              <a:t>CALIDAD EN SUS PRODUCTOS Y SERVICIOS Y VELOCIDAD EN SUS TIEMPOS DE ENTREGA</a:t>
            </a:r>
          </a:p>
          <a:p>
            <a:pPr marL="514350" indent="-514350" algn="l">
              <a:buFont typeface="+mj-lt"/>
              <a:buAutoNum type="arabicPeriod"/>
            </a:pPr>
            <a:r>
              <a:rPr lang="es-MX" b="1" dirty="0" smtClean="0">
                <a:solidFill>
                  <a:srgbClr val="FF0000"/>
                </a:solidFill>
                <a:latin typeface="Arial" pitchFamily="34" charset="0"/>
                <a:cs typeface="Arial" pitchFamily="34" charset="0"/>
              </a:rPr>
              <a:t> FUE DE LAS PRIMERAS EMPRESAS EN SU GIRO EN UTILIZAR EL COMERCIO ELECTRÓNICO CON ÉXITO</a:t>
            </a:r>
          </a:p>
          <a:p>
            <a:pPr marL="514350" indent="-514350" algn="l"/>
            <a:endParaRPr lang="es-MX" b="1" dirty="0" smtClean="0">
              <a:solidFill>
                <a:srgbClr val="FF0000"/>
              </a:solidFill>
              <a:latin typeface="Arial" pitchFamily="34" charset="0"/>
              <a:cs typeface="Arial" pitchFamily="34" charset="0"/>
            </a:endParaRPr>
          </a:p>
          <a:p>
            <a:pPr marL="514350" indent="-514350" algn="l">
              <a:buFont typeface="+mj-lt"/>
              <a:buAutoNum type="arabicPeriod"/>
            </a:pPr>
            <a:endParaRPr lang="es-MX" b="1" dirty="0" smtClean="0">
              <a:solidFill>
                <a:srgbClr val="FF0000"/>
              </a:solidFill>
              <a:latin typeface="Arial" pitchFamily="34" charset="0"/>
              <a:cs typeface="Arial" pitchFamily="34" charset="0"/>
            </a:endParaRPr>
          </a:p>
          <a:p>
            <a:pPr marL="514350" indent="-514350" algn="l">
              <a:buFont typeface="+mj-lt"/>
              <a:buAutoNum type="arabicPeriod"/>
            </a:pPr>
            <a:endParaRPr lang="es-MX" b="1" dirty="0" smtClean="0">
              <a:solidFill>
                <a:srgbClr val="00B0F0"/>
              </a:solidFill>
              <a:latin typeface="Arial" pitchFamily="34" charset="0"/>
              <a:cs typeface="Arial" pitchFamily="34" charset="0"/>
            </a:endParaRPr>
          </a:p>
          <a:p>
            <a:pPr marL="514350" indent="-514350" algn="l">
              <a:buFont typeface="+mj-lt"/>
              <a:buAutoNum type="arabicPeriod"/>
            </a:pPr>
            <a:endParaRPr lang="es-MX" b="1" dirty="0">
              <a:solidFill>
                <a:srgbClr val="00B0F0"/>
              </a:solidFill>
              <a:latin typeface="Arial" pitchFamily="34" charset="0"/>
              <a:cs typeface="Arial" pitchFamily="34" charset="0"/>
            </a:endParaRPr>
          </a:p>
        </p:txBody>
      </p:sp>
    </p:spTree>
    <p:extLst>
      <p:ext uri="{BB962C8B-B14F-4D97-AF65-F5344CB8AC3E}">
        <p14:creationId xmlns:p14="http://schemas.microsoft.com/office/powerpoint/2010/main" xmlns="" val="3667036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31033" y="428604"/>
            <a:ext cx="8712967" cy="6048673"/>
          </a:xfrm>
          <a:prstGeom prst="rect">
            <a:avLst/>
          </a:prstGeom>
        </p:spPr>
      </p:pic>
      <p:sp>
        <p:nvSpPr>
          <p:cNvPr id="2" name="1 Título"/>
          <p:cNvSpPr>
            <a:spLocks noGrp="1"/>
          </p:cNvSpPr>
          <p:nvPr>
            <p:ph type="title"/>
          </p:nvPr>
        </p:nvSpPr>
        <p:spPr>
          <a:xfrm>
            <a:off x="500034" y="964554"/>
            <a:ext cx="8592682" cy="5607718"/>
          </a:xfrm>
        </p:spPr>
        <p:txBody>
          <a:bodyPr>
            <a:noAutofit/>
          </a:bodyPr>
          <a:lstStyle/>
          <a:p>
            <a:pPr algn="l"/>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5. CONEXIÓN DIRECTA CON LOS CLIENTES</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6. ELIMINAR LA FIGURA DE INTERMEDIARIO</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7. LA FABRICACIÓN EXCLUSIVAMENTE CONTRA PEDIDO</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8. EL PRODUCTO DELL ES TOTALMENTE CONFIGURABLE POR EL</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CLIENTE</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9. DELL TOMA ORDENES DEL CLIENTE DIRECTAMENTE  VÍA</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INTERNET O TELEFÓNICAMENTE</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10. DELL UTILIZA LA INFORMACIÓN PARA VER DEMANDA  REAL</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DEL CLIENTE ANTES QUE LA COMPETENCIA</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11. CON LA INFORMACIÓN DELL POSEE REACCIÓN RÁPIDA A LAS</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NECESIDADES DE LOS CLIENTES</a:t>
            </a:r>
            <a:br>
              <a:rPr lang="es-MX" sz="20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r>
              <a:rPr lang="es-MX" sz="28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t/>
            </a:r>
            <a:br>
              <a:rPr lang="es-MX" sz="28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rPr>
            </a:br>
            <a:endParaRPr lang="es-MX" sz="2800" b="1" spc="0" dirty="0" smtClean="0">
              <a:ln w="18000">
                <a:solidFill>
                  <a:schemeClr val="accent2">
                    <a:satMod val="140000"/>
                  </a:schemeClr>
                </a:solidFill>
                <a:prstDash val="solid"/>
                <a:miter lim="800000"/>
              </a:ln>
              <a:solidFill>
                <a:srgbClr val="FFC000"/>
              </a:solidFill>
              <a:effectLst>
                <a:outerShdw blurRad="25500" dist="23000" dir="7020000" algn="tl">
                  <a:srgbClr val="000000">
                    <a:alpha val="50000"/>
                  </a:srgbClr>
                </a:outerShdw>
              </a:effectLst>
              <a:latin typeface="Arial" pitchFamily="34" charset="0"/>
              <a:cs typeface="Arial" pitchFamily="34" charset="0"/>
            </a:endParaRPr>
          </a:p>
        </p:txBody>
      </p:sp>
      <p:sp>
        <p:nvSpPr>
          <p:cNvPr id="5" name="4 Rectángulo"/>
          <p:cNvSpPr/>
          <p:nvPr/>
        </p:nvSpPr>
        <p:spPr>
          <a:xfrm>
            <a:off x="714348" y="25293"/>
            <a:ext cx="8429652" cy="1938992"/>
          </a:xfrm>
          <a:prstGeom prst="rect">
            <a:avLst/>
          </a:prstGeom>
        </p:spPr>
        <p:txBody>
          <a:bodyPr wrap="square">
            <a:spAutoFit/>
          </a:bodyPr>
          <a:lstStyle/>
          <a:p>
            <a:pPr algn="ctr"/>
            <a:r>
              <a:rPr lang="es-MX" sz="6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lgerian" pitchFamily="82" charset="0"/>
              </a:rPr>
              <a:t>DELL computer</a:t>
            </a:r>
            <a:r>
              <a:rPr lang="es-MX" sz="6000" dirty="0" smtClean="0">
                <a:solidFill>
                  <a:srgbClr val="FFC000"/>
                </a:solidFill>
                <a:latin typeface="Algerian" pitchFamily="82" charset="0"/>
              </a:rPr>
              <a:t/>
            </a:r>
            <a:br>
              <a:rPr lang="es-MX" sz="6000" dirty="0" smtClean="0">
                <a:solidFill>
                  <a:srgbClr val="FFC000"/>
                </a:solidFill>
                <a:latin typeface="Algerian" pitchFamily="82" charset="0"/>
              </a:rPr>
            </a:br>
            <a:r>
              <a:rPr lang="es-MX" sz="6000" dirty="0" smtClean="0">
                <a:solidFill>
                  <a:srgbClr val="FFC000"/>
                </a:solidFill>
                <a:latin typeface="Algerian" pitchFamily="82" charset="0"/>
              </a:rPr>
              <a:t> </a:t>
            </a:r>
            <a:endParaRPr lang="es-MX" sz="6000" dirty="0">
              <a:solidFill>
                <a:srgbClr val="FFC000"/>
              </a:solidFill>
            </a:endParaRPr>
          </a:p>
        </p:txBody>
      </p:sp>
    </p:spTree>
    <p:extLst>
      <p:ext uri="{BB962C8B-B14F-4D97-AF65-F5344CB8AC3E}">
        <p14:creationId xmlns:p14="http://schemas.microsoft.com/office/powerpoint/2010/main" xmlns="" val="26050076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43058" y="500042"/>
            <a:ext cx="8528933" cy="6143668"/>
          </a:xfrm>
          <a:prstGeom prst="rect">
            <a:avLst/>
          </a:prstGeom>
        </p:spPr>
      </p:pic>
      <p:sp>
        <p:nvSpPr>
          <p:cNvPr id="5" name="4 Rectángulo"/>
          <p:cNvSpPr/>
          <p:nvPr/>
        </p:nvSpPr>
        <p:spPr>
          <a:xfrm>
            <a:off x="323530" y="1142984"/>
            <a:ext cx="8820470" cy="5324535"/>
          </a:xfrm>
          <a:prstGeom prst="rect">
            <a:avLst/>
          </a:prstGeom>
        </p:spPr>
        <p:txBody>
          <a:bodyPr wrap="square">
            <a:spAutoFit/>
          </a:bodyPr>
          <a:lstStyle/>
          <a:p>
            <a:pPr marL="285750" lvl="0" indent="-285750">
              <a:buFont typeface="Arial" pitchFamily="34" charset="0"/>
              <a:buChar char="•"/>
            </a:pPr>
            <a:r>
              <a:rPr lang="es-MX"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rPr>
              <a:t>INTERCAMBIO ELECTRÓNICO DE DATOS  (EDI)</a:t>
            </a:r>
            <a:r>
              <a:rPr lang="es-CO"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rPr>
              <a:t>(COLOCAR LOS PEDIDOS  INSTANTÁNEOS, TRANSACCIONES MAS RÁPIDAS)</a:t>
            </a:r>
          </a:p>
          <a:p>
            <a:pPr marL="285750" lvl="0" indent="-285750">
              <a:buFont typeface="Arial" pitchFamily="34" charset="0"/>
              <a:buChar char="•"/>
            </a:pPr>
            <a:endParaRPr lang="es-MX"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endParaRPr>
          </a:p>
          <a:p>
            <a:pPr marL="285750" lvl="0" indent="-285750">
              <a:buFont typeface="Arial" pitchFamily="34" charset="0"/>
              <a:buChar char="•"/>
            </a:pPr>
            <a:r>
              <a:rPr lang="es-MX"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rPr>
              <a:t>INTERNET (TRANSMITE MAS INFORMACIÓN, MAYOR VISIBILIDAD EN LA TOMA DE DECISIONES)</a:t>
            </a:r>
          </a:p>
          <a:p>
            <a:pPr marL="285750" lvl="0" indent="-285750">
              <a:buFont typeface="Arial" pitchFamily="34" charset="0"/>
              <a:buChar char="•"/>
            </a:pPr>
            <a:endParaRPr lang="es-MX"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endParaRPr>
          </a:p>
          <a:p>
            <a:pPr marL="285750" lvl="0" indent="-285750">
              <a:buFont typeface="Arial" pitchFamily="34" charset="0"/>
              <a:buChar char="•"/>
            </a:pPr>
            <a:r>
              <a:rPr lang="es-MX"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rPr>
              <a:t>SISTEMAS DE PLANEACIÓN DE RECURSOS EMPRESARIALES (ERP) (PERMITE EL SEGUIMIENTO DE TRANSACCIONES Y VISIÓN GLOBAL DE LA INFORMACIÓN)</a:t>
            </a:r>
          </a:p>
          <a:p>
            <a:pPr marL="285750" lvl="0" indent="-285750">
              <a:buFont typeface="Arial" pitchFamily="34" charset="0"/>
              <a:buChar char="•"/>
            </a:pPr>
            <a:endParaRPr lang="es-MX"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endParaRPr>
          </a:p>
          <a:p>
            <a:pPr marL="285750" lvl="0" indent="-285750">
              <a:buFont typeface="Arial" pitchFamily="34" charset="0"/>
              <a:buChar char="•"/>
            </a:pPr>
            <a:r>
              <a:rPr lang="es-MX"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rPr>
              <a:t>SOFTWARE ADMINISTRATIVO  DE LA CADENA DE SUMINISTROS(SCM) (UTILIZA LA INFORMACIÓN DEL  ERP PARA HACER APOYO ANALÍTICO Y DE LA VISIBILIDAD DE LA INFORMACIÓN)</a:t>
            </a:r>
          </a:p>
          <a:p>
            <a:pPr marL="285750" lvl="0" indent="-285750">
              <a:buFont typeface="Arial" pitchFamily="34" charset="0"/>
              <a:buChar char="•"/>
            </a:pPr>
            <a:endParaRPr lang="es-MX"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endParaRPr>
          </a:p>
          <a:p>
            <a:pPr marL="285750" lvl="0" indent="-285750">
              <a:buFont typeface="Arial" pitchFamily="34" charset="0"/>
              <a:buChar char="•"/>
            </a:pPr>
            <a:r>
              <a:rPr lang="es-MX" sz="20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latin typeface="Arial" pitchFamily="34" charset="0"/>
                <a:cs typeface="Arial" pitchFamily="34" charset="0"/>
              </a:rPr>
              <a:t>IDENTIFICACIÓN POR RADIOFRECUENCIA (RFID) (MANEJA LA DISPONIBILIDAD DE INVENTARIO)</a:t>
            </a:r>
            <a:endParaRPr lang="es-MX" sz="20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C00000"/>
              </a:solidFill>
              <a:effectLst>
                <a:outerShdw blurRad="41275" dist="12700" dir="12000000" algn="tl" rotWithShape="0">
                  <a:srgbClr val="000000">
                    <a:alpha val="40000"/>
                  </a:srgbClr>
                </a:outerShdw>
              </a:effectLst>
              <a:latin typeface="Arial" pitchFamily="34" charset="0"/>
              <a:cs typeface="Arial" pitchFamily="34" charset="0"/>
            </a:endParaRPr>
          </a:p>
        </p:txBody>
      </p:sp>
      <p:sp>
        <p:nvSpPr>
          <p:cNvPr id="6" name="5 Rectángulo"/>
          <p:cNvSpPr/>
          <p:nvPr/>
        </p:nvSpPr>
        <p:spPr>
          <a:xfrm>
            <a:off x="785786" y="214290"/>
            <a:ext cx="7920880" cy="830997"/>
          </a:xfrm>
          <a:prstGeom prst="rect">
            <a:avLst/>
          </a:prstGeom>
        </p:spPr>
        <p:txBody>
          <a:bodyPr wrap="square">
            <a:spAutoFit/>
          </a:bodyPr>
          <a:lstStyle/>
          <a:p>
            <a:pPr algn="ctr"/>
            <a:r>
              <a:rPr lang="es-MX"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TECNOLOGIAS </a:t>
            </a:r>
            <a:r>
              <a:rPr lang="es-MX"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DE INFORMACION ADECUADAS UTILIZADAS POR DELL</a:t>
            </a:r>
            <a:endParaRPr lang="es-MX"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2921166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FIJACION DE PRECIOS</a:t>
            </a:r>
            <a:endParaRPr lang="es-E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109</TotalTime>
  <Words>665</Words>
  <Application>Microsoft Office PowerPoint</Application>
  <PresentationFormat>Presentación en pantalla (4:3)</PresentationFormat>
  <Paragraphs>98</Paragraphs>
  <Slides>22</Slides>
  <Notes>1</Notes>
  <HiddenSlides>0</HiddenSlides>
  <MMClips>0</MMClips>
  <ScaleCrop>false</ScaleCrop>
  <HeadingPairs>
    <vt:vector size="4" baseType="variant">
      <vt:variant>
        <vt:lpstr>Tema</vt:lpstr>
      </vt:variant>
      <vt:variant>
        <vt:i4>1</vt:i4>
      </vt:variant>
      <vt:variant>
        <vt:lpstr>Títulos de diapositiva</vt:lpstr>
      </vt:variant>
      <vt:variant>
        <vt:i4>22</vt:i4>
      </vt:variant>
    </vt:vector>
  </HeadingPairs>
  <TitlesOfParts>
    <vt:vector size="23" baseType="lpstr">
      <vt:lpstr>Metro</vt:lpstr>
      <vt:lpstr>Diapositiva 1</vt:lpstr>
      <vt:lpstr>DELL CADENA DE SUMINISTRO </vt:lpstr>
      <vt:lpstr>Diapositiva 3</vt:lpstr>
      <vt:lpstr>Diapositiva 4</vt:lpstr>
      <vt:lpstr>Diapositiva 5</vt:lpstr>
      <vt:lpstr>Diapositiva 6</vt:lpstr>
      <vt:lpstr>5. CONEXIÓN DIRECTA CON LOS CLIENTES  6. ELIMINAR LA FIGURA DE INTERMEDIARIO  7. LA FABRICACIÓN EXCLUSIVAMENTE CONTRA PEDIDO  8. EL PRODUCTO DELL ES TOTALMENTE CONFIGURABLE POR EL     CLIENTE  9. DELL TOMA ORDENES DEL CLIENTE DIRECTAMENTE  VÍA     INTERNET O TELEFÓNICAMENTE  10. DELL UTILIZA LA INFORMACIÓN PARA VER DEMANDA  REAL       DEL CLIENTE ANTES QUE LA COMPETENCIA  11. CON LA INFORMACIÓN DELL POSEE REACCIÓN RÁPIDA A LAS       NECESIDADES DE LOS CLIENTES  </vt:lpstr>
      <vt:lpstr>Diapositiva 8</vt:lpstr>
      <vt:lpstr>FIJACION DE PRECIOS</vt:lpstr>
      <vt:lpstr>FIJACION DE PRECIOS</vt:lpstr>
      <vt:lpstr>SISTEMAS DE INFORMACION PARA LA FIJACION DE PRECIOS EN DELL</vt:lpstr>
      <vt:lpstr>Diapositiva 12</vt:lpstr>
      <vt:lpstr>TRANSPORTE DE LA INFORMACION DELL</vt:lpstr>
      <vt:lpstr>INVENTARIOS DELL</vt:lpstr>
      <vt:lpstr>Diapositiva 15</vt:lpstr>
      <vt:lpstr>Diapositiva 16</vt:lpstr>
      <vt:lpstr>Diapositiva 17</vt:lpstr>
      <vt:lpstr>METRICAS DE INFORMACION DELL</vt:lpstr>
      <vt:lpstr>Diapositiva 19</vt:lpstr>
      <vt:lpstr>Diapositiva 20</vt:lpstr>
      <vt:lpstr>Diapositiva 21</vt:lpstr>
      <vt:lpstr> FIN</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Interventoria_Sur</dc:creator>
  <cp:lastModifiedBy>sena</cp:lastModifiedBy>
  <cp:revision>42</cp:revision>
  <dcterms:created xsi:type="dcterms:W3CDTF">2012-04-12T13:32:34Z</dcterms:created>
  <dcterms:modified xsi:type="dcterms:W3CDTF">2012-04-17T00:14:24Z</dcterms:modified>
</cp:coreProperties>
</file>